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5D38A-CAB2-4B44-8F10-D9371DE7734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97CC28-5D16-4E77-885D-1D1B704060EA}">
      <dgm:prSet/>
      <dgm:spPr/>
      <dgm:t>
        <a:bodyPr/>
        <a:lstStyle/>
        <a:p>
          <a:pPr rtl="0"/>
          <a:r>
            <a:rPr lang="en-US" dirty="0" smtClean="0"/>
            <a:t>THANK YOU</a:t>
          </a:r>
          <a:endParaRPr lang="en-US" dirty="0"/>
        </a:p>
      </dgm:t>
    </dgm:pt>
    <dgm:pt modelId="{A0A96C65-97E1-4545-9323-014982CEFCF4}" type="parTrans" cxnId="{02D40B04-B084-40CA-B934-B65E56A93A7F}">
      <dgm:prSet/>
      <dgm:spPr/>
      <dgm:t>
        <a:bodyPr/>
        <a:lstStyle/>
        <a:p>
          <a:endParaRPr lang="en-US"/>
        </a:p>
      </dgm:t>
    </dgm:pt>
    <dgm:pt modelId="{6CC1A781-3C7C-4764-B1DB-E96699547D96}" type="sibTrans" cxnId="{02D40B04-B084-40CA-B934-B65E56A93A7F}">
      <dgm:prSet/>
      <dgm:spPr/>
      <dgm:t>
        <a:bodyPr/>
        <a:lstStyle/>
        <a:p>
          <a:endParaRPr lang="en-US"/>
        </a:p>
      </dgm:t>
    </dgm:pt>
    <dgm:pt modelId="{CFEE009B-1004-4BD2-8C29-3621669A54FC}" type="pres">
      <dgm:prSet presAssocID="{DB35D38A-CAB2-4B44-8F10-D9371DE773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7B668D-0A54-4749-8C6C-2E2DD5920A2E}" type="pres">
      <dgm:prSet presAssocID="{5A97CC28-5D16-4E77-885D-1D1B704060EA}" presName="hierRoot1" presStyleCnt="0">
        <dgm:presLayoutVars>
          <dgm:hierBranch val="init"/>
        </dgm:presLayoutVars>
      </dgm:prSet>
      <dgm:spPr/>
    </dgm:pt>
    <dgm:pt modelId="{D0A6D44E-0E09-442E-87FC-DCD14379052F}" type="pres">
      <dgm:prSet presAssocID="{5A97CC28-5D16-4E77-885D-1D1B704060EA}" presName="rootComposite1" presStyleCnt="0"/>
      <dgm:spPr/>
    </dgm:pt>
    <dgm:pt modelId="{139175BC-66B1-4351-8FD3-329B920B7C63}" type="pres">
      <dgm:prSet presAssocID="{5A97CC28-5D16-4E77-885D-1D1B704060EA}" presName="rootText1" presStyleLbl="node0" presStyleIdx="0" presStyleCnt="1">
        <dgm:presLayoutVars>
          <dgm:chPref val="3"/>
        </dgm:presLayoutVars>
      </dgm:prSet>
      <dgm:spPr/>
    </dgm:pt>
    <dgm:pt modelId="{BFEBD56C-9E8E-4F6F-9871-D9AF4818BD7A}" type="pres">
      <dgm:prSet presAssocID="{5A97CC28-5D16-4E77-885D-1D1B704060EA}" presName="rootConnector1" presStyleLbl="node1" presStyleIdx="0" presStyleCnt="0"/>
      <dgm:spPr/>
    </dgm:pt>
    <dgm:pt modelId="{92E83A0F-484D-4902-830B-08E01D8BE026}" type="pres">
      <dgm:prSet presAssocID="{5A97CC28-5D16-4E77-885D-1D1B704060EA}" presName="hierChild2" presStyleCnt="0"/>
      <dgm:spPr/>
    </dgm:pt>
    <dgm:pt modelId="{D8D97894-5B4E-4C85-A548-02F80B9AA313}" type="pres">
      <dgm:prSet presAssocID="{5A97CC28-5D16-4E77-885D-1D1B704060EA}" presName="hierChild3" presStyleCnt="0"/>
      <dgm:spPr/>
    </dgm:pt>
  </dgm:ptLst>
  <dgm:cxnLst>
    <dgm:cxn modelId="{0D0B06C8-F66D-44B2-9A60-02114447FE78}" type="presOf" srcId="{5A97CC28-5D16-4E77-885D-1D1B704060EA}" destId="{139175BC-66B1-4351-8FD3-329B920B7C63}" srcOrd="0" destOrd="0" presId="urn:microsoft.com/office/officeart/2005/8/layout/orgChart1"/>
    <dgm:cxn modelId="{AF9175D7-F214-4E8C-8869-D97877C42EA7}" type="presOf" srcId="{5A97CC28-5D16-4E77-885D-1D1B704060EA}" destId="{BFEBD56C-9E8E-4F6F-9871-D9AF4818BD7A}" srcOrd="1" destOrd="0" presId="urn:microsoft.com/office/officeart/2005/8/layout/orgChart1"/>
    <dgm:cxn modelId="{02D40B04-B084-40CA-B934-B65E56A93A7F}" srcId="{DB35D38A-CAB2-4B44-8F10-D9371DE77341}" destId="{5A97CC28-5D16-4E77-885D-1D1B704060EA}" srcOrd="0" destOrd="0" parTransId="{A0A96C65-97E1-4545-9323-014982CEFCF4}" sibTransId="{6CC1A781-3C7C-4764-B1DB-E96699547D96}"/>
    <dgm:cxn modelId="{D49500C9-DC49-4482-A903-ACAC8063A112}" type="presOf" srcId="{DB35D38A-CAB2-4B44-8F10-D9371DE77341}" destId="{CFEE009B-1004-4BD2-8C29-3621669A54FC}" srcOrd="0" destOrd="0" presId="urn:microsoft.com/office/officeart/2005/8/layout/orgChart1"/>
    <dgm:cxn modelId="{2B017428-4934-43F0-AD2D-66C5314D27D4}" type="presParOf" srcId="{CFEE009B-1004-4BD2-8C29-3621669A54FC}" destId="{877B668D-0A54-4749-8C6C-2E2DD5920A2E}" srcOrd="0" destOrd="0" presId="urn:microsoft.com/office/officeart/2005/8/layout/orgChart1"/>
    <dgm:cxn modelId="{33934647-5FB6-4D54-80E6-78551856BF15}" type="presParOf" srcId="{877B668D-0A54-4749-8C6C-2E2DD5920A2E}" destId="{D0A6D44E-0E09-442E-87FC-DCD14379052F}" srcOrd="0" destOrd="0" presId="urn:microsoft.com/office/officeart/2005/8/layout/orgChart1"/>
    <dgm:cxn modelId="{5FDDF6B0-F8DF-4C88-AE6E-BDA9D2EE22A8}" type="presParOf" srcId="{D0A6D44E-0E09-442E-87FC-DCD14379052F}" destId="{139175BC-66B1-4351-8FD3-329B920B7C63}" srcOrd="0" destOrd="0" presId="urn:microsoft.com/office/officeart/2005/8/layout/orgChart1"/>
    <dgm:cxn modelId="{35A78A29-39C1-4A3D-B958-4C55E5800D2B}" type="presParOf" srcId="{D0A6D44E-0E09-442E-87FC-DCD14379052F}" destId="{BFEBD56C-9E8E-4F6F-9871-D9AF4818BD7A}" srcOrd="1" destOrd="0" presId="urn:microsoft.com/office/officeart/2005/8/layout/orgChart1"/>
    <dgm:cxn modelId="{A379DB07-B7B3-47D8-B48E-28B255D37E3A}" type="presParOf" srcId="{877B668D-0A54-4749-8C6C-2E2DD5920A2E}" destId="{92E83A0F-484D-4902-830B-08E01D8BE026}" srcOrd="1" destOrd="0" presId="urn:microsoft.com/office/officeart/2005/8/layout/orgChart1"/>
    <dgm:cxn modelId="{0DAA5C30-FD6D-4D93-930C-DAC0ACAC05E4}" type="presParOf" srcId="{877B668D-0A54-4749-8C6C-2E2DD5920A2E}" destId="{D8D97894-5B4E-4C85-A548-02F80B9AA313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BB271F-0DBD-4032-B986-A26E277F8CAE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88B11B-F748-42C4-B65C-FC5E75928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realnumbers-161009030753/95/real-numbers-class-10-mathematics-4-638.jpg?cb=1477729148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realnumbers-161009030753/95/real-numbers-class-10-mathematics-7-638.jpg?cb=1477729148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CLASS 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 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NUMBERS</a:t>
            </a:r>
          </a:p>
          <a:p>
            <a:pPr algn="ctr">
              <a:buNone/>
            </a:pPr>
            <a:endParaRPr lang="en-US" sz="4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MADE BY:S N MISHRA </a:t>
            </a:r>
            <a:endParaRPr lang="en-US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Let x =p/q</a:t>
            </a:r>
            <a:endParaRPr lang="en-US" sz="3600" dirty="0" smtClean="0"/>
          </a:p>
          <a:p>
            <a:pPr>
              <a:buNone/>
            </a:pPr>
            <a:r>
              <a:rPr lang="en-US" sz="3600" i="1" dirty="0" smtClean="0"/>
              <a:t>be a rational number, such that the prime </a:t>
            </a:r>
            <a:r>
              <a:rPr lang="en-US" sz="3600" i="1" dirty="0" smtClean="0"/>
              <a:t>factorisation of </a:t>
            </a:r>
            <a:r>
              <a:rPr lang="en-US" sz="3600" i="1" dirty="0" smtClean="0"/>
              <a:t>q is not of the form 2</a:t>
            </a:r>
            <a:r>
              <a:rPr lang="en-US" sz="3600" i="1" baseline="30000" dirty="0" smtClean="0"/>
              <a:t>n</a:t>
            </a:r>
            <a:r>
              <a:rPr lang="en-US" sz="3600" i="1" dirty="0" smtClean="0"/>
              <a:t>5</a:t>
            </a:r>
            <a:r>
              <a:rPr lang="en-US" sz="3600" i="1" baseline="30000" dirty="0" smtClean="0"/>
              <a:t>m</a:t>
            </a:r>
            <a:r>
              <a:rPr lang="en-US" sz="3600" i="1" dirty="0" smtClean="0"/>
              <a:t>, where n, m are non-negative integers. Then, x has </a:t>
            </a:r>
            <a:r>
              <a:rPr lang="en-US" sz="3600" i="1" dirty="0" smtClean="0"/>
              <a:t>a decimal </a:t>
            </a:r>
            <a:r>
              <a:rPr lang="en-US" sz="3600" i="1" dirty="0" smtClean="0"/>
              <a:t>expansion which is non-terminating repeating </a:t>
            </a:r>
            <a:r>
              <a:rPr lang="en-US" sz="3600" dirty="0" smtClean="0"/>
              <a:t>(</a:t>
            </a:r>
            <a:r>
              <a:rPr lang="en-US" sz="3600" i="1" dirty="0" smtClean="0"/>
              <a:t>recurring</a:t>
            </a:r>
            <a:r>
              <a:rPr lang="en-US" sz="3600" dirty="0" smtClean="0"/>
              <a:t>)</a:t>
            </a:r>
            <a:r>
              <a:rPr lang="en-US" sz="3600" i="1" dirty="0" smtClean="0"/>
              <a:t>.</a:t>
            </a:r>
            <a:endParaRPr lang="en-US" sz="3600" dirty="0" smtClean="0"/>
          </a:p>
          <a:p>
            <a:r>
              <a:rPr lang="en-US" sz="3600" dirty="0" smtClean="0"/>
              <a:t>Example:</a:t>
            </a:r>
            <a:r>
              <a:rPr lang="en-US" sz="3600" i="1" dirty="0" smtClean="0"/>
              <a:t>1 / 7=</a:t>
            </a:r>
            <a:r>
              <a:rPr lang="en-US" sz="3600" dirty="0" smtClean="0"/>
              <a:t>0.1428571…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914400" y="1981200"/>
          <a:ext cx="7315200" cy="32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Euclid’s Division Lemma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/>
              <a:t>𝐺𝑖𝑣𝑒𝑛 𝑡𝑤𝑜 𝑝𝑜𝑠𝑖𝑡𝑖𝑣𝑒 𝑖𝑛𝑡𝑒𝑔𝑒𝑟𝑠 𝑎 𝑎𝑛𝑑 𝑏 𝑡ℎ𝑒𝑟𝑒 </a:t>
            </a:r>
            <a:endParaRPr lang="en-US" dirty="0" smtClean="0"/>
          </a:p>
          <a:p>
            <a:pPr lvl="0">
              <a:buNone/>
            </a:pPr>
            <a:r>
              <a:rPr lang="en-US" dirty="0"/>
              <a:t> </a:t>
            </a:r>
            <a:r>
              <a:rPr lang="en-US" dirty="0" smtClean="0"/>
              <a:t> 𝑒𝑥𝑖𝑠𝑡 </a:t>
            </a:r>
            <a:r>
              <a:rPr lang="en-US" dirty="0"/>
              <a:t>𝑢𝑛𝑖𝑞𝑢𝑒 𝑖𝑛𝑡𝑒𝑔𝑒𝑟𝑠 𝑞 𝑎𝑛𝑑 𝑟 𝑠𝑎𝑡𝑖𝑠𝑓𝑦𝑖𝑛𝑔 𝑎 = 𝑏𝑞 + 𝑟, 0 ≤ 𝑟 &lt; 𝑏 </a:t>
            </a:r>
            <a:r>
              <a:rPr lang="en-US" dirty="0" smtClean="0"/>
              <a:t>                                            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dirty="0" smtClean="0"/>
              <a:t>Here </a:t>
            </a:r>
            <a:r>
              <a:rPr lang="en-US" dirty="0"/>
              <a:t>, 𝑎 = </a:t>
            </a:r>
            <a:r>
              <a:rPr lang="en-US" dirty="0" smtClean="0"/>
              <a:t>𝑑𝑖𝑣𝑖𝑑𝑒𝑛𝑑, </a:t>
            </a:r>
            <a:r>
              <a:rPr lang="en-US" dirty="0"/>
              <a:t>𝑏 = </a:t>
            </a:r>
            <a:r>
              <a:rPr lang="en-US" dirty="0" smtClean="0"/>
              <a:t>𝑑𝑖𝑣𝑖𝑠𝑜𝑟, </a:t>
            </a:r>
            <a:r>
              <a:rPr lang="en-US" dirty="0"/>
              <a:t>𝑞 = 𝑞𝑢𝑜𝑡𝑒𝑖𝑛𝑡 </a:t>
            </a:r>
            <a:endParaRPr lang="en-US" dirty="0" smtClean="0"/>
          </a:p>
          <a:p>
            <a:pPr lvl="0">
              <a:buNone/>
            </a:pPr>
            <a:r>
              <a:rPr lang="en-US" dirty="0"/>
              <a:t> </a:t>
            </a:r>
            <a:r>
              <a:rPr lang="en-US" dirty="0" smtClean="0"/>
              <a:t>  𝑟 </a:t>
            </a:r>
            <a:r>
              <a:rPr lang="en-US" dirty="0"/>
              <a:t>= </a:t>
            </a:r>
            <a:r>
              <a:rPr lang="en-US" dirty="0" smtClean="0"/>
              <a:t>𝑟𝑒𝑚𝑎𝑖𝑛𝑑𝑒𝑟. </a:t>
            </a:r>
            <a:r>
              <a:rPr lang="en-US" dirty="0"/>
              <a:t>Example 13 = 2 × 6 + 1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Euclid’s division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19200"/>
            <a:ext cx="86868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𝑇𝑜 𝑜𝑏𝑡𝑎𝑖𝑛 𝑡ℎ𝑒 𝐻𝐶𝐹 𝑜𝑓 𝑡𝑤𝑜 𝑝𝑜𝑠𝑖𝑡𝑖𝑣𝑒 𝑖𝑛𝑡𝑒𝑔𝑒𝑟𝑠 𝑠𝑎𝑦 𝑎 𝑎𝑛𝑑 𝑏 𝑤𝑖𝑡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ℎ 𝑎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𝑏, 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F𝑜𝑙𝑙𝑜𝑤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𝑡ℎ𝑒 𝑠𝑡𝑒𝑝𝑠 𝑏𝑒𝑙𝑜𝑤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∶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1. Apply Euclid’s division lemma to 𝑎 and 𝑏 . So , we find whole numbers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𝑞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𝑎𝑛𝑑 𝑟 such that 𝑎 = 𝑏𝑞 + 𝑟, 0 ≤ 𝑟 &lt; 𝑏.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If 𝑟 = 0 , d is the HCF of 𝑎 and 𝑏 . If 𝑟 ≠ 0 apply the division lemma to 𝑏 and 𝑟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3. Continue the process till the remainder is zero . The divisor at this stage will be the required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HCF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3400" y="381000"/>
            <a:ext cx="7924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hlinkClick r:id="rId2" tooltip="Example :- Using Euclid’s division algorithm find the HCF o...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Example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:- Using Euclid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 division algorithm find the HCF of 12576 and 4052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Ans.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Since 12576 &gt; 4052 we apply the division lemma to 12576 and 4052 to get 12576 = 4052 × 3 + 420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Since the remainder 420 ≠ 0 , we apply the division lemma to 4052 and 420 to get 4052 = 420 × 9 + 272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We consider the new divisor 420 and new remainder 272 apply the division lemma to get 420 = 272 × 1 + 148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Now we continue this process till remainder is zero 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272 = 148 × 1 + 124 148 = 124 × 1 + 24 124 = 24 × 5 + 4 24 = 4 × 6 + 0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The remainder has now become 0 , so our procedure stops . Since the divisor at this stage is 4 , the HCF of 12576 and 4052 is 4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Fundamental Theorem of Arithmetic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2973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𝐸𝑣𝑒𝑟𝑦 </a:t>
            </a:r>
            <a:r>
              <a:rPr lang="en-US" sz="3600" dirty="0"/>
              <a:t>𝑐𝑜𝑚𝑝𝑜𝑠𝑖𝑡𝑒 𝑛𝑢𝑚𝑏𝑒𝑟 𝑐𝑎𝑛 𝑏𝑒 𝑒𝑥𝑝𝑟𝑒𝑠𝑠𝑒𝑑 𝑎𝑠 𝑎 𝑝𝑟𝑜𝑑𝑢𝑐𝑡 𝑜𝑓 𝑝𝑟𝑖𝑚𝑒𝑠, 𝑎𝑛𝑑 𝑡ℎ𝑖𝑠 𝑓𝑎𝑐𝑡𝑜𝑟𝑖𝑠𝑎𝑡𝑖𝑜𝑛 𝑖𝑠 𝑢𝑛𝑖𝑞𝑢𝑒 , 𝑎𝑝𝑎𝑟𝑡 𝑓𝑟𝑜𝑚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𝑡</a:t>
            </a:r>
            <a:r>
              <a:rPr lang="en-US" sz="3600" dirty="0"/>
              <a:t>ℎ𝑒 </a:t>
            </a:r>
            <a:r>
              <a:rPr lang="en-US" sz="3600" dirty="0" smtClean="0"/>
              <a:t>𝑜𝑟𝑑𝑒𝑟 </a:t>
            </a:r>
            <a:r>
              <a:rPr lang="en-US" sz="3600" dirty="0"/>
              <a:t>𝑖𝑛 𝑤ℎ𝑖𝑐ℎ 𝑡ℎ𝑒𝑦 𝑜𝑐𝑐𝑢𝑟. Now </a:t>
            </a:r>
            <a:r>
              <a:rPr lang="en-US" sz="3600" dirty="0" smtClean="0"/>
              <a:t>factorize </a:t>
            </a:r>
            <a:r>
              <a:rPr lang="en-US" sz="3600" dirty="0"/>
              <a:t>a large number say 32760 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     32760=2x2x2x3x3x5x7x13x13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Revisiting </a:t>
            </a:r>
            <a:r>
              <a:rPr lang="en-US" dirty="0" smtClean="0"/>
              <a:t>Irrational </a:t>
            </a:r>
            <a:r>
              <a:rPr lang="en-US" dirty="0" smtClean="0"/>
              <a:t>Numbers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𝐿𝑒𝑡 𝑝 𝑏𝑒 𝑎 𝑝𝑟𝑖𝑚𝑒 𝑛𝑢𝑚𝑏𝑒𝑟 𝑖𝑓 𝑝 𝑑𝑖𝑣𝑖𝑑𝑒𝑠 𝑎</a:t>
            </a:r>
            <a:r>
              <a:rPr lang="en-US" baseline="30000" dirty="0" smtClean="0"/>
              <a:t>2</a:t>
            </a:r>
            <a:r>
              <a:rPr lang="en-US" dirty="0" smtClean="0"/>
              <a:t>, 𝑡ℎ𝑒𝑛 𝑝 𝑑𝑖𝑣𝑖𝑑𝑒𝑠  𝑎, 𝑖𝑠 𝑎 𝑝𝑜𝑠𝑖𝑡𝑖𝑣𝑒 </a:t>
            </a:r>
            <a:r>
              <a:rPr lang="en-US" dirty="0" smtClean="0"/>
              <a:t>𝑖𝑛𝑡𝑒𝑔𝑒𝑟.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Theorem: √2 𝑖𝑠 𝑖𝑟𝑟𝑎𝑡𝑖𝑜𝑛𝑎𝑙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/>
              <a:t>Proof: Let us assume on contrary that √2 is rational number then we can write √2= a/b where a and b are co-prime.  √2 = 𝑎 /𝑏 (𝑏 ≠ 0) squaring on both sides  2 = 𝑎</a:t>
            </a:r>
            <a:r>
              <a:rPr lang="en-US" baseline="30000" dirty="0" smtClean="0"/>
              <a:t>2</a:t>
            </a:r>
            <a:r>
              <a:rPr lang="en-US" dirty="0" smtClean="0"/>
              <a:t>/ 𝑏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/>
              <a:t>   2 </a:t>
            </a:r>
            <a:r>
              <a:rPr lang="en-US" dirty="0" smtClean="0"/>
              <a:t>𝑏</a:t>
            </a:r>
            <a:r>
              <a:rPr lang="en-US" baseline="30000" dirty="0" smtClean="0"/>
              <a:t>2</a:t>
            </a:r>
            <a:r>
              <a:rPr lang="en-US" dirty="0" smtClean="0"/>
              <a:t> = 𝑎</a:t>
            </a:r>
            <a:r>
              <a:rPr lang="en-US" baseline="30000" dirty="0" smtClean="0"/>
              <a:t>2</a:t>
            </a:r>
            <a:r>
              <a:rPr lang="en-US" dirty="0" smtClean="0"/>
              <a:t>. Here 2 divides 𝑎</a:t>
            </a:r>
            <a:r>
              <a:rPr lang="en-US" baseline="30000" dirty="0" smtClean="0"/>
              <a:t>2</a:t>
            </a:r>
            <a:r>
              <a:rPr lang="en-US" dirty="0" smtClean="0"/>
              <a:t>, so it also divides 𝑎 . So we can write a=2c for some integer 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752600"/>
            <a:ext cx="7239000" cy="3962401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2" tooltip="Substituting for 𝑎&#10;we get&#10;2𝑏2&#10;= 4c2&#10;𝑏2&#10;= 2c2&#10;𝑐2&#10;=&#10;𝑏2&#10;2&#10;Here...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Substituting for 𝑎 we get 2𝑏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4c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that is 𝑏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2c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Here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 divides 𝑏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so it also divides 𝑏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.This creates a contradiction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 have no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common factors other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than 1. This contradiction has arisen because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our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wrong assumption. So we conclude that √2 is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irrational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number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Revisiting Rational numbers and their decimal expansions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Theorem:</a:t>
            </a:r>
          </a:p>
          <a:p>
            <a:pPr lvl="0">
              <a:buNone/>
            </a:pPr>
            <a:r>
              <a:rPr lang="en-US" dirty="0" smtClean="0"/>
              <a:t>           𝐿𝑒𝑡 </a:t>
            </a:r>
            <a:r>
              <a:rPr lang="en-US" dirty="0" smtClean="0"/>
              <a:t>𝑥 𝑏𝑒 𝑎 𝑟𝑎𝑡𝑖𝑜𝑛𝑎𝑙 𝑛𝑢𝑚𝑏𝑒𝑟 𝑤ℎ𝑜𝑠𝑒 𝑑𝑒𝑐𝑖𝑚𝑎𝑙 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𝑒𝑥𝑝𝑎𝑛𝑠𝑖𝑜𝑛 𝑡𝑒𝑟𝑚𝑖𝑛𝑎𝑡𝑒.𝑇</a:t>
            </a:r>
            <a:r>
              <a:rPr lang="en-US" dirty="0" smtClean="0"/>
              <a:t>ℎ𝑒𝑛 𝑥 𝑐𝑎𝑛 𝑏𝑒 </a:t>
            </a:r>
            <a:r>
              <a:rPr lang="en-US" dirty="0" smtClean="0"/>
              <a:t>𝑒𝑥𝑝𝑟𝑒𝑠𝑠𝑒𝑑 𝑖𝑛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/>
              <a:t>𝑡ℎ𝑒 </a:t>
            </a:r>
            <a:r>
              <a:rPr lang="en-US" dirty="0" smtClean="0"/>
              <a:t>𝑓𝑜𝑟𝑚 of </a:t>
            </a:r>
            <a:r>
              <a:rPr lang="en-US" dirty="0" smtClean="0"/>
              <a:t>𝑝 and q, 𝑤ℎ𝑒𝑟𝑒 𝑝 𝑎𝑛𝑑 𝑞 𝑎𝑟𝑒 </a:t>
            </a:r>
            <a:r>
              <a:rPr lang="en-US" dirty="0" smtClean="0"/>
              <a:t>𝑐𝑜𝑝𝑟𝑖𝑚𝑒,</a:t>
            </a:r>
          </a:p>
          <a:p>
            <a:pPr lvl="0">
              <a:buNone/>
            </a:pPr>
            <a:r>
              <a:rPr lang="en-US" dirty="0" smtClean="0"/>
              <a:t> 𝑎𝑛𝑑 𝑡</a:t>
            </a:r>
            <a:r>
              <a:rPr lang="en-US" dirty="0" smtClean="0"/>
              <a:t>ℎ𝑒 𝑝𝑟𝑖𝑚𝑒 𝑓𝑎𝑐𝑡𝑜𝑟𝑖𝑠𝑎𝑡𝑖𝑜𝑛 𝑜𝑓 𝑞 𝑖𝑠 𝑜𝑓 𝑡ℎ𝑒 𝑓𝑜𝑟𝑚 2</a:t>
            </a:r>
            <a:r>
              <a:rPr lang="en-US" baseline="30000" dirty="0" smtClean="0"/>
              <a:t>n</a:t>
            </a:r>
            <a:r>
              <a:rPr lang="en-US" dirty="0" smtClean="0"/>
              <a:t> 5</a:t>
            </a:r>
            <a:r>
              <a:rPr lang="en-US" baseline="30000" dirty="0" smtClean="0"/>
              <a:t>m</a:t>
            </a:r>
            <a:r>
              <a:rPr lang="en-US" dirty="0" smtClean="0"/>
              <a:t> , where n and m 𝑎𝑟𝑒 𝑛𝑜𝑛 - </a:t>
            </a:r>
            <a:r>
              <a:rPr lang="en-US" dirty="0" smtClean="0"/>
              <a:t>𝑛𝑒𝑔𝑎𝑡𝑖𝑣𝑒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smtClean="0"/>
              <a:t>𝑖𝑛𝑡𝑒𝑔𝑒𝑟𝑠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Example:</a:t>
            </a:r>
            <a:r>
              <a:rPr lang="en-US" dirty="0" smtClean="0"/>
              <a:t>0.375</a:t>
            </a:r>
            <a:r>
              <a:rPr lang="en-US" dirty="0" smtClean="0"/>
              <a:t>= </a:t>
            </a:r>
            <a:r>
              <a:rPr lang="en-US" dirty="0" smtClean="0"/>
              <a:t>375/10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Let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=p/q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be a rational number, such that the prime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factorisation of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q is of the form 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where n, m are non-negative integers. Then x has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a decimal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expansion which terminates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Example: 3/8=3/2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=0.375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173</TotalTime>
  <Words>531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CLASS X</vt:lpstr>
      <vt:lpstr>Euclid’s Division Lemma</vt:lpstr>
      <vt:lpstr>Euclid’s division Algorithm</vt:lpstr>
      <vt:lpstr>Slide 4</vt:lpstr>
      <vt:lpstr>Fundamental Theorem of Arithmetic</vt:lpstr>
      <vt:lpstr>Revisiting Irrational Numbers</vt:lpstr>
      <vt:lpstr>Slide 7</vt:lpstr>
      <vt:lpstr>Revisiting Rational numbers and their decimal expansions</vt:lpstr>
      <vt:lpstr>Theorem</vt:lpstr>
      <vt:lpstr>Theorem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X</dc:title>
  <dc:creator>shriman</dc:creator>
  <cp:lastModifiedBy>shriman</cp:lastModifiedBy>
  <cp:revision>14</cp:revision>
  <dcterms:created xsi:type="dcterms:W3CDTF">2020-03-29T12:34:29Z</dcterms:created>
  <dcterms:modified xsi:type="dcterms:W3CDTF">2020-03-29T17:53:05Z</dcterms:modified>
</cp:coreProperties>
</file>